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0" r:id="rId5"/>
    <p:sldId id="261" r:id="rId6"/>
    <p:sldId id="262" r:id="rId7"/>
    <p:sldId id="263" r:id="rId8"/>
    <p:sldId id="264" r:id="rId9"/>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30"/>
  </p:normalViewPr>
  <p:slideViewPr>
    <p:cSldViewPr snapToGrid="0">
      <p:cViewPr varScale="1">
        <p:scale>
          <a:sx n="106" d="100"/>
          <a:sy n="106"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C30404-AB46-1138-40C9-22004957AC06}"/>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214168EB-A369-F20B-8605-A7A9BD03E7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EDBF97DB-12B0-ADE8-C8C1-AF1751B76DE4}"/>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DA86953D-97E0-8F93-6C8F-ECE904D68051}"/>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A291FFC-EEDF-98BA-7583-8AD2E8098554}"/>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2250091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3C6042-2657-C603-2612-CEE5C6362F43}"/>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446FBBF-10B1-5230-11A4-E6A1B03A6B4E}"/>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BCB1918D-1730-2595-E045-CF8F5C77CB37}"/>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B9873213-8165-D66D-A7B5-EC920B6FDCBB}"/>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C6593FB-042D-6BF8-2E35-FBB5F6A34E81}"/>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3414814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C6F06B0-DC72-F207-DDA3-CD3B5B07C5E2}"/>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1D5C2ED9-3811-9FC5-DD9B-14C8B301C72C}"/>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5BE39E09-CE0A-F93C-4AD5-D7D588C503F4}"/>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2C70BDC5-5DBE-3BC2-7DAD-775D4778E7E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FD8E2239-3319-A79F-204E-8021D27F2C86}"/>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1896494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252154-9592-5362-37F6-7711BCADEB48}"/>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F0A7BBCF-860B-A4C8-51AB-D057D7B27056}"/>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774842F-DAD8-D343-38FC-E4ECF06BEAAC}"/>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57439416-4B18-2CCB-E161-E04C01F97779}"/>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C84A68A-948E-9518-6CC3-91FDCE5742C8}"/>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3255740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514ADD-B78A-F427-8976-DAE46F09F27F}"/>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39DECBC-0EFB-E6C7-CAD1-4DA98940F0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974885BC-EB69-0828-4D63-5F40C5F4A8A7}"/>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7B2B6330-6AE1-A2F2-154F-5558B66E25A3}"/>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E0BF2103-40E1-7CB9-9DF1-7C96BA12C828}"/>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291497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976E26-9990-C625-B30A-B987429FE515}"/>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864EDEE4-5373-1B32-7CCC-319923516552}"/>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9D47C34C-6D06-88BC-4EB2-FDF117BC7DD9}"/>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4E67178C-61C4-4E8F-BDD8-F57FAA168A6A}"/>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751482B9-44B7-1B86-D241-D667269BFB3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1EDD26C-4BA1-EAC7-E299-EE8050663BC0}"/>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2721802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78DC75-6E46-1408-BCDB-6F533639BA58}"/>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28446A5C-CDAD-7000-E7FA-3635986E14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6211AF22-25D2-EC60-F2EF-F11BDD8C4286}"/>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F168565F-82FE-6E6A-A174-FF5D37BAB1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75DBFE00-5809-1E73-A9A4-1764A4C3BAAE}"/>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9C799F88-8CB9-075C-556F-07A953C4EFB6}"/>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8" name="Marcador de pie de página 7">
            <a:extLst>
              <a:ext uri="{FF2B5EF4-FFF2-40B4-BE49-F238E27FC236}">
                <a16:creationId xmlns:a16="http://schemas.microsoft.com/office/drawing/2014/main" id="{748A5481-A355-2FE8-C1FF-86300C7FFD4D}"/>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DBEF70C4-CCBE-863E-7FCC-13C5782B7427}"/>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151478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159D09-C337-66FF-F470-4C09DEAAC8D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6161EDA4-B600-EF8A-989B-91F1A8B2256A}"/>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4" name="Marcador de pie de página 3">
            <a:extLst>
              <a:ext uri="{FF2B5EF4-FFF2-40B4-BE49-F238E27FC236}">
                <a16:creationId xmlns:a16="http://schemas.microsoft.com/office/drawing/2014/main" id="{19F4EB9A-E4B4-1A47-BB1A-45F71D46BA32}"/>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987FBCEC-A8A5-6BBF-2D2A-A47EAC82573A}"/>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1029037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9DE0827-86EE-6612-0A3E-8A1D313A7FD4}"/>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3" name="Marcador de pie de página 2">
            <a:extLst>
              <a:ext uri="{FF2B5EF4-FFF2-40B4-BE49-F238E27FC236}">
                <a16:creationId xmlns:a16="http://schemas.microsoft.com/office/drawing/2014/main" id="{64337A40-9A8E-C26F-C3F5-CA2B9307B831}"/>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E318C865-8EDB-4C8B-B7CE-693FE1ED1719}"/>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3752580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A1B111-A7B1-5594-A420-69F93554734E}"/>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C31D207B-F5F0-A800-ACD4-591E78B6E2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4076E4E5-1007-C135-CF0E-1CB3745D08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722B222-D040-AFC5-E490-00810E8B378B}"/>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37D913DB-54E7-130A-DF94-F838EA1F3157}"/>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71DC8F0-9F05-33B8-2F48-F4C08EF9BC0E}"/>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1948558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FD345D-07FB-8358-1B33-1A4A0E441C2C}"/>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AF7D0840-50FC-24E7-DFF9-212B16F83F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851E7D3B-4742-A1BC-AEA4-17D9D16AF7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43BD5C8-E00F-2FB4-0B3C-13C708D61341}"/>
              </a:ext>
            </a:extLst>
          </p:cNvPr>
          <p:cNvSpPr>
            <a:spLocks noGrp="1"/>
          </p:cNvSpPr>
          <p:nvPr>
            <p:ph type="dt" sz="half" idx="10"/>
          </p:nvPr>
        </p:nvSpPr>
        <p:spPr/>
        <p:txBody>
          <a:bodyPr/>
          <a:lstStyle/>
          <a:p>
            <a:fld id="{9731E4DE-5658-C742-867F-CEC893355D5E}" type="datetimeFigureOut">
              <a:rPr lang="es-ES_tradnl" smtClean="0"/>
              <a:t>12/04/2023</a:t>
            </a:fld>
            <a:endParaRPr lang="es-ES_tradnl"/>
          </a:p>
        </p:txBody>
      </p:sp>
      <p:sp>
        <p:nvSpPr>
          <p:cNvPr id="6" name="Marcador de pie de página 5">
            <a:extLst>
              <a:ext uri="{FF2B5EF4-FFF2-40B4-BE49-F238E27FC236}">
                <a16:creationId xmlns:a16="http://schemas.microsoft.com/office/drawing/2014/main" id="{3A5DD0CE-EDFA-0DF1-A29E-5516D1EAED5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3181ED5B-29C8-06B7-24F6-3D89B18B124D}"/>
              </a:ext>
            </a:extLst>
          </p:cNvPr>
          <p:cNvSpPr>
            <a:spLocks noGrp="1"/>
          </p:cNvSpPr>
          <p:nvPr>
            <p:ph type="sldNum" sz="quarter" idx="12"/>
          </p:nvPr>
        </p:nvSpPr>
        <p:spPr/>
        <p:txBody>
          <a:body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2790075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A0F5730-29C4-518B-14A8-2F74921A00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D39616C2-C4CC-5E58-2952-4315C018C6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4CD3200-16C6-4C49-F826-A5FE532143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31E4DE-5658-C742-867F-CEC893355D5E}" type="datetimeFigureOut">
              <a:rPr lang="es-ES_tradnl" smtClean="0"/>
              <a:t>12/04/2023</a:t>
            </a:fld>
            <a:endParaRPr lang="es-ES_tradnl"/>
          </a:p>
        </p:txBody>
      </p:sp>
      <p:sp>
        <p:nvSpPr>
          <p:cNvPr id="5" name="Marcador de pie de página 4">
            <a:extLst>
              <a:ext uri="{FF2B5EF4-FFF2-40B4-BE49-F238E27FC236}">
                <a16:creationId xmlns:a16="http://schemas.microsoft.com/office/drawing/2014/main" id="{9A0E503A-0BD1-10E5-052F-D63CAAF9A1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BAF56B51-DF4E-FA88-9C85-2759498A43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8E1A4C-1F8B-E646-A72A-E1B9593B85E6}" type="slidenum">
              <a:rPr lang="es-ES_tradnl" smtClean="0"/>
              <a:t>‹Nº›</a:t>
            </a:fld>
            <a:endParaRPr lang="es-ES_tradnl"/>
          </a:p>
        </p:txBody>
      </p:sp>
    </p:spTree>
    <p:extLst>
      <p:ext uri="{BB962C8B-B14F-4D97-AF65-F5344CB8AC3E}">
        <p14:creationId xmlns:p14="http://schemas.microsoft.com/office/powerpoint/2010/main" val="1622666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B6633C-5045-8E63-CD4A-D0000BE499E6}"/>
              </a:ext>
            </a:extLst>
          </p:cNvPr>
          <p:cNvSpPr>
            <a:spLocks noGrp="1"/>
          </p:cNvSpPr>
          <p:nvPr>
            <p:ph type="ctrTitle"/>
          </p:nvPr>
        </p:nvSpPr>
        <p:spPr/>
        <p:txBody>
          <a:bodyPr/>
          <a:lstStyle/>
          <a:p>
            <a:r>
              <a:rPr lang="es-ES_tradnl" dirty="0"/>
              <a:t>Capítulo 3. Modelo AK</a:t>
            </a:r>
          </a:p>
        </p:txBody>
      </p:sp>
      <p:sp>
        <p:nvSpPr>
          <p:cNvPr id="3" name="Subtítulo 2">
            <a:extLst>
              <a:ext uri="{FF2B5EF4-FFF2-40B4-BE49-F238E27FC236}">
                <a16:creationId xmlns:a16="http://schemas.microsoft.com/office/drawing/2014/main" id="{13599D6F-1FE6-0814-890E-B8E5F5CC54F0}"/>
              </a:ext>
            </a:extLst>
          </p:cNvPr>
          <p:cNvSpPr>
            <a:spLocks noGrp="1"/>
          </p:cNvSpPr>
          <p:nvPr>
            <p:ph type="subTitle" idx="1"/>
          </p:nvPr>
        </p:nvSpPr>
        <p:spPr/>
        <p:txBody>
          <a:bodyPr/>
          <a:lstStyle/>
          <a:p>
            <a:r>
              <a:rPr lang="es-ES_tradnl" dirty="0"/>
              <a:t>Una visión intuitiva</a:t>
            </a:r>
          </a:p>
        </p:txBody>
      </p:sp>
    </p:spTree>
    <p:extLst>
      <p:ext uri="{BB962C8B-B14F-4D97-AF65-F5344CB8AC3E}">
        <p14:creationId xmlns:p14="http://schemas.microsoft.com/office/powerpoint/2010/main" val="343785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DC74C9-5771-802C-B626-177D95BA7406}"/>
              </a:ext>
            </a:extLst>
          </p:cNvPr>
          <p:cNvSpPr>
            <a:spLocks noGrp="1"/>
          </p:cNvSpPr>
          <p:nvPr>
            <p:ph type="title"/>
          </p:nvPr>
        </p:nvSpPr>
        <p:spPr/>
        <p:txBody>
          <a:bodyPr/>
          <a:lstStyle/>
          <a:p>
            <a:r>
              <a:rPr lang="es-ES_tradnl" dirty="0"/>
              <a:t>El modelo AK</a:t>
            </a:r>
          </a:p>
        </p:txBody>
      </p:sp>
      <p:sp>
        <p:nvSpPr>
          <p:cNvPr id="3" name="Marcador de contenido 2">
            <a:extLst>
              <a:ext uri="{FF2B5EF4-FFF2-40B4-BE49-F238E27FC236}">
                <a16:creationId xmlns:a16="http://schemas.microsoft.com/office/drawing/2014/main" id="{3105C23F-624B-96F5-083C-B7FBB05610B5}"/>
              </a:ext>
            </a:extLst>
          </p:cNvPr>
          <p:cNvSpPr>
            <a:spLocks noGrp="1"/>
          </p:cNvSpPr>
          <p:nvPr>
            <p:ph idx="1"/>
          </p:nvPr>
        </p:nvSpPr>
        <p:spPr/>
        <p:txBody>
          <a:bodyPr>
            <a:normAutofit/>
          </a:bodyPr>
          <a:lstStyle/>
          <a:p>
            <a:r>
              <a:rPr lang="es-ES_tradnl" dirty="0"/>
              <a:t>El modelo AK fue presentado por primera vez por Sergio Rebelo en el artículo </a:t>
            </a:r>
            <a:r>
              <a:rPr lang="es-ES_tradnl" dirty="0" smtClean="0"/>
              <a:t>“Análisis </a:t>
            </a:r>
            <a:r>
              <a:rPr lang="es-ES_tradnl" dirty="0"/>
              <a:t>de Política de Largo Plazo y Crecimiento de Largo </a:t>
            </a:r>
            <a:r>
              <a:rPr lang="es-ES_tradnl" dirty="0" smtClean="0"/>
              <a:t>plazo” </a:t>
            </a:r>
            <a:r>
              <a:rPr lang="es-ES_tradnl" dirty="0"/>
              <a:t>(Rebelo, 1991). </a:t>
            </a:r>
          </a:p>
          <a:p>
            <a:r>
              <a:rPr lang="es-ES_tradnl" dirty="0"/>
              <a:t>El modelo propone una explicación para las tasas de crecimiento positivas en el largo plazo. Se trata de un modelo de crecimiento endógeno.</a:t>
            </a:r>
          </a:p>
          <a:p>
            <a:r>
              <a:rPr lang="es-ES_tradnl" dirty="0"/>
              <a:t>El modelo supone rendimientos constantes a escala para los factores acumulables, en particular, el capital físico. </a:t>
            </a:r>
          </a:p>
        </p:txBody>
      </p:sp>
    </p:spTree>
    <p:extLst>
      <p:ext uri="{BB962C8B-B14F-4D97-AF65-F5344CB8AC3E}">
        <p14:creationId xmlns:p14="http://schemas.microsoft.com/office/powerpoint/2010/main" val="2171763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07D542-23A4-08E3-E377-80680B54B18E}"/>
              </a:ext>
            </a:extLst>
          </p:cNvPr>
          <p:cNvSpPr>
            <a:spLocks noGrp="1"/>
          </p:cNvSpPr>
          <p:nvPr>
            <p:ph type="title"/>
          </p:nvPr>
        </p:nvSpPr>
        <p:spPr/>
        <p:txBody>
          <a:bodyPr/>
          <a:lstStyle/>
          <a:p>
            <a:r>
              <a:rPr lang="es-ES_tradnl" dirty="0"/>
              <a:t>Función de producción</a:t>
            </a:r>
          </a:p>
        </p:txBody>
      </p:sp>
      <p:sp>
        <p:nvSpPr>
          <p:cNvPr id="3" name="Marcador de contenido 2">
            <a:extLst>
              <a:ext uri="{FF2B5EF4-FFF2-40B4-BE49-F238E27FC236}">
                <a16:creationId xmlns:a16="http://schemas.microsoft.com/office/drawing/2014/main" id="{1EA0C729-C194-E0AF-9357-CFFF0859C8B2}"/>
              </a:ext>
            </a:extLst>
          </p:cNvPr>
          <p:cNvSpPr>
            <a:spLocks noGrp="1"/>
          </p:cNvSpPr>
          <p:nvPr>
            <p:ph idx="1"/>
          </p:nvPr>
        </p:nvSpPr>
        <p:spPr/>
        <p:txBody>
          <a:bodyPr>
            <a:normAutofit fontScale="92500"/>
          </a:bodyPr>
          <a:lstStyle/>
          <a:p>
            <a:r>
              <a:rPr lang="es-ES_tradnl" dirty="0"/>
              <a:t>El modelo de </a:t>
            </a:r>
            <a:r>
              <a:rPr lang="es-ES_tradnl" dirty="0" err="1"/>
              <a:t>Solow-Swan</a:t>
            </a:r>
            <a:r>
              <a:rPr lang="es-ES_tradnl" dirty="0"/>
              <a:t> no es capaz de explicar cómo </a:t>
            </a:r>
            <a:r>
              <a:rPr lang="es-ES_tradnl" dirty="0" smtClean="0"/>
              <a:t>las </a:t>
            </a:r>
            <a:r>
              <a:rPr lang="es-ES_tradnl" dirty="0"/>
              <a:t>economías pueden estar creciendo sostenidamente en el largo plazo, ya que están condenadas a llegar a un estado estacionario.</a:t>
            </a:r>
          </a:p>
          <a:p>
            <a:endParaRPr lang="es-ES_tradnl" dirty="0"/>
          </a:p>
          <a:p>
            <a:r>
              <a:rPr lang="es-ES_tradnl" dirty="0"/>
              <a:t>La alternativa propuesta por el modelo AK fue fue suponer la existencia de un parámetro tecnológico (A) en la función de producción:</a:t>
            </a:r>
          </a:p>
          <a:p>
            <a:pPr marL="0" indent="0" algn="ctr">
              <a:buNone/>
            </a:pPr>
            <a:r>
              <a:rPr lang="es-ES_tradnl" dirty="0" smtClean="0"/>
              <a:t>𝑌 </a:t>
            </a:r>
            <a:r>
              <a:rPr lang="es-ES_tradnl" dirty="0"/>
              <a:t>= 𝐹 (𝐴, 𝐾, 𝐿)</a:t>
            </a:r>
          </a:p>
          <a:p>
            <a:r>
              <a:rPr lang="es-ES_tradnl" dirty="0" smtClean="0"/>
              <a:t>Mientras </a:t>
            </a:r>
            <a:r>
              <a:rPr lang="es-ES_tradnl" dirty="0"/>
              <a:t>que el ahorro no se puede incrementar indefinidamente o la población disminuir continuamente, el progreso tecnológico si es posible seguirlo aumentando.</a:t>
            </a:r>
          </a:p>
        </p:txBody>
      </p:sp>
    </p:spTree>
    <p:extLst>
      <p:ext uri="{BB962C8B-B14F-4D97-AF65-F5344CB8AC3E}">
        <p14:creationId xmlns:p14="http://schemas.microsoft.com/office/powerpoint/2010/main" val="3411760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7F890F-3BEB-D20A-CC70-DFF140F6E940}"/>
              </a:ext>
            </a:extLst>
          </p:cNvPr>
          <p:cNvSpPr>
            <a:spLocks noGrp="1"/>
          </p:cNvSpPr>
          <p:nvPr>
            <p:ph type="title"/>
          </p:nvPr>
        </p:nvSpPr>
        <p:spPr/>
        <p:txBody>
          <a:bodyPr/>
          <a:lstStyle/>
          <a:p>
            <a:r>
              <a:rPr lang="es-ES_tradnl" dirty="0"/>
              <a:t>Modelo AK</a:t>
            </a:r>
          </a:p>
        </p:txBody>
      </p:sp>
      <p:sp>
        <p:nvSpPr>
          <p:cNvPr id="3" name="Marcador de contenido 2">
            <a:extLst>
              <a:ext uri="{FF2B5EF4-FFF2-40B4-BE49-F238E27FC236}">
                <a16:creationId xmlns:a16="http://schemas.microsoft.com/office/drawing/2014/main" id="{D64299BC-38C2-CD1E-859A-2988E498E928}"/>
              </a:ext>
            </a:extLst>
          </p:cNvPr>
          <p:cNvSpPr>
            <a:spLocks noGrp="1"/>
          </p:cNvSpPr>
          <p:nvPr>
            <p:ph idx="1"/>
          </p:nvPr>
        </p:nvSpPr>
        <p:spPr/>
        <p:txBody>
          <a:bodyPr/>
          <a:lstStyle/>
          <a:p>
            <a:r>
              <a:rPr lang="es-ES_tradnl" dirty="0"/>
              <a:t>El modelo AK establece una relación lineal entre la producción y el </a:t>
            </a:r>
            <a:r>
              <a:rPr lang="es-ES_tradnl" i="1" dirty="0"/>
              <a:t>stock</a:t>
            </a:r>
            <a:r>
              <a:rPr lang="es-ES_tradnl" dirty="0"/>
              <a:t> de capital (de ahí el nombre del modelo):</a:t>
            </a:r>
          </a:p>
          <a:p>
            <a:pPr marL="0" indent="0" algn="ctr">
              <a:buNone/>
            </a:pPr>
            <a:r>
              <a:rPr lang="es-ES_tradnl" dirty="0"/>
              <a:t>𝑌 = 𝐴𝐾</a:t>
            </a:r>
          </a:p>
          <a:p>
            <a:r>
              <a:rPr lang="es-ES_tradnl" dirty="0"/>
              <a:t>El modelo no presenta rendimientos </a:t>
            </a:r>
            <a:r>
              <a:rPr lang="es-ES_tradnl" dirty="0" smtClean="0"/>
              <a:t>decrecientes; cada vez </a:t>
            </a:r>
            <a:r>
              <a:rPr lang="es-ES_tradnl" dirty="0"/>
              <a:t>que el capital aumente también lo hará la producción. Lo cual se verifica al tomar las condiciones de primer orden de la función de producción:</a:t>
            </a:r>
          </a:p>
        </p:txBody>
      </p:sp>
      <p:pic>
        <p:nvPicPr>
          <p:cNvPr id="4" name="Imagen 3">
            <a:extLst>
              <a:ext uri="{FF2B5EF4-FFF2-40B4-BE49-F238E27FC236}">
                <a16:creationId xmlns:a16="http://schemas.microsoft.com/office/drawing/2014/main" id="{2ECCBD71-FF8B-D67F-FBFE-4360558546CD}"/>
              </a:ext>
            </a:extLst>
          </p:cNvPr>
          <p:cNvPicPr>
            <a:picLocks noChangeAspect="1"/>
          </p:cNvPicPr>
          <p:nvPr/>
        </p:nvPicPr>
        <p:blipFill rotWithShape="1">
          <a:blip r:embed="rId2"/>
          <a:srcRect l="43329" t="17778" r="43093" b="72067"/>
          <a:stretch/>
        </p:blipFill>
        <p:spPr>
          <a:xfrm>
            <a:off x="5101771" y="4357741"/>
            <a:ext cx="1988458" cy="2135134"/>
          </a:xfrm>
          <a:prstGeom prst="rect">
            <a:avLst/>
          </a:prstGeom>
        </p:spPr>
      </p:pic>
    </p:spTree>
    <p:extLst>
      <p:ext uri="{BB962C8B-B14F-4D97-AF65-F5344CB8AC3E}">
        <p14:creationId xmlns:p14="http://schemas.microsoft.com/office/powerpoint/2010/main" val="38712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35800C-BB1B-2CD4-C470-422B77866836}"/>
              </a:ext>
            </a:extLst>
          </p:cNvPr>
          <p:cNvSpPr>
            <a:spLocks noGrp="1"/>
          </p:cNvSpPr>
          <p:nvPr>
            <p:ph type="title"/>
          </p:nvPr>
        </p:nvSpPr>
        <p:spPr/>
        <p:txBody>
          <a:bodyPr/>
          <a:lstStyle/>
          <a:p>
            <a:r>
              <a:rPr lang="es-ES_tradnl" dirty="0"/>
              <a:t>La ecuación fundamental</a:t>
            </a:r>
          </a:p>
        </p:txBody>
      </p:sp>
      <p:sp>
        <p:nvSpPr>
          <p:cNvPr id="3" name="Marcador de contenido 2">
            <a:extLst>
              <a:ext uri="{FF2B5EF4-FFF2-40B4-BE49-F238E27FC236}">
                <a16:creationId xmlns:a16="http://schemas.microsoft.com/office/drawing/2014/main" id="{F507F7D5-1C0C-F785-E94F-C97FB488DDD8}"/>
              </a:ext>
            </a:extLst>
          </p:cNvPr>
          <p:cNvSpPr>
            <a:spLocks noGrp="1"/>
          </p:cNvSpPr>
          <p:nvPr>
            <p:ph idx="1"/>
          </p:nvPr>
        </p:nvSpPr>
        <p:spPr>
          <a:xfrm>
            <a:off x="838200" y="1592717"/>
            <a:ext cx="4488543" cy="4351338"/>
          </a:xfrm>
        </p:spPr>
        <p:txBody>
          <a:bodyPr>
            <a:normAutofit lnSpcReduction="10000"/>
          </a:bodyPr>
          <a:lstStyle/>
          <a:p>
            <a:r>
              <a:rPr lang="es-ES_tradnl" dirty="0"/>
              <a:t>Utilizando la función 𝐴𝐾 se puede establecer una nueva ecuación fundamental:</a:t>
            </a:r>
          </a:p>
          <a:p>
            <a:pPr marL="0" indent="0" algn="ctr">
              <a:buNone/>
            </a:pPr>
            <a:r>
              <a:rPr lang="es-ES_tradnl" dirty="0"/>
              <a:t>𝑘 ̇ = 𝑠𝐴𝑘 − (𝛿 + 𝑛)𝑘</a:t>
            </a:r>
          </a:p>
          <a:p>
            <a:endParaRPr lang="es-ES_tradnl" dirty="0"/>
          </a:p>
          <a:p>
            <a:r>
              <a:rPr lang="es-ES_tradnl" dirty="0"/>
              <a:t>Dividiendo ambos lados por </a:t>
            </a:r>
            <a:r>
              <a:rPr lang="es-ES_tradnl" i="1" dirty="0"/>
              <a:t>k</a:t>
            </a:r>
            <a:r>
              <a:rPr lang="es-ES_tradnl" dirty="0"/>
              <a:t> se obtiene la tasa de crecimiento:</a:t>
            </a:r>
          </a:p>
          <a:p>
            <a:endParaRPr lang="es-ES_tradnl" dirty="0"/>
          </a:p>
          <a:p>
            <a:pPr marL="0" indent="0" algn="ctr">
              <a:buNone/>
            </a:pPr>
            <a:r>
              <a:rPr lang="es-ES_tradnl" dirty="0"/>
              <a:t>𝑘 ̇ = 𝑠𝐴 (𝛿 + 𝑛) &gt; 0 𝑘</a:t>
            </a:r>
          </a:p>
          <a:p>
            <a:endParaRPr lang="es-ES_tradnl" dirty="0"/>
          </a:p>
        </p:txBody>
      </p:sp>
      <p:pic>
        <p:nvPicPr>
          <p:cNvPr id="1026" name="Picture 2">
            <a:extLst>
              <a:ext uri="{FF2B5EF4-FFF2-40B4-BE49-F238E27FC236}">
                <a16:creationId xmlns:a16="http://schemas.microsoft.com/office/drawing/2014/main" id="{B2F74834-D235-0847-53E6-D7B1DCC7F85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429" t="17714" r="21143" b="13760"/>
          <a:stretch/>
        </p:blipFill>
        <p:spPr bwMode="auto">
          <a:xfrm>
            <a:off x="5326743" y="1641703"/>
            <a:ext cx="6647544" cy="435133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21949072-AEC0-FAA1-A11F-E7F1863A6B8E}"/>
              </a:ext>
            </a:extLst>
          </p:cNvPr>
          <p:cNvSpPr txBox="1"/>
          <p:nvPr/>
        </p:nvSpPr>
        <p:spPr>
          <a:xfrm>
            <a:off x="6257471" y="5857361"/>
            <a:ext cx="4165600" cy="369332"/>
          </a:xfrm>
          <a:prstGeom prst="rect">
            <a:avLst/>
          </a:prstGeom>
          <a:noFill/>
        </p:spPr>
        <p:txBody>
          <a:bodyPr wrap="square">
            <a:spAutoFit/>
          </a:bodyPr>
          <a:lstStyle/>
          <a:p>
            <a:r>
              <a:rPr lang="es-ES_tradnl" dirty="0"/>
              <a:t>Figura 3.1: Crecimiento del PIB per cápita</a:t>
            </a:r>
          </a:p>
        </p:txBody>
      </p:sp>
    </p:spTree>
    <p:extLst>
      <p:ext uri="{BB962C8B-B14F-4D97-AF65-F5344CB8AC3E}">
        <p14:creationId xmlns:p14="http://schemas.microsoft.com/office/powerpoint/2010/main" val="3875030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287BEB-E897-595A-9A4C-39CCC6FB6F1B}"/>
              </a:ext>
            </a:extLst>
          </p:cNvPr>
          <p:cNvSpPr>
            <a:spLocks noGrp="1"/>
          </p:cNvSpPr>
          <p:nvPr>
            <p:ph type="title"/>
          </p:nvPr>
        </p:nvSpPr>
        <p:spPr>
          <a:xfrm>
            <a:off x="648929" y="629266"/>
            <a:ext cx="3505495" cy="1622321"/>
          </a:xfrm>
        </p:spPr>
        <p:txBody>
          <a:bodyPr>
            <a:normAutofit/>
          </a:bodyPr>
          <a:lstStyle/>
          <a:p>
            <a:r>
              <a:rPr lang="es-ES_tradnl" sz="3700"/>
              <a:t>Política económica y crecimiento</a:t>
            </a:r>
          </a:p>
        </p:txBody>
      </p:sp>
      <p:sp>
        <p:nvSpPr>
          <p:cNvPr id="3" name="Marcador de contenido 2">
            <a:extLst>
              <a:ext uri="{FF2B5EF4-FFF2-40B4-BE49-F238E27FC236}">
                <a16:creationId xmlns:a16="http://schemas.microsoft.com/office/drawing/2014/main" id="{F2568C26-DB18-0C1C-12DE-CEF9CB8BC244}"/>
              </a:ext>
            </a:extLst>
          </p:cNvPr>
          <p:cNvSpPr>
            <a:spLocks noGrp="1"/>
          </p:cNvSpPr>
          <p:nvPr>
            <p:ph idx="1"/>
          </p:nvPr>
        </p:nvSpPr>
        <p:spPr>
          <a:xfrm>
            <a:off x="484214" y="2251588"/>
            <a:ext cx="3872249" cy="4366926"/>
          </a:xfrm>
        </p:spPr>
        <p:txBody>
          <a:bodyPr>
            <a:normAutofit/>
          </a:bodyPr>
          <a:lstStyle/>
          <a:p>
            <a:r>
              <a:rPr lang="es-ES_tradnl" sz="1900" dirty="0"/>
              <a:t>La política fiscal juega un papel altamente relevante en este modelo. Si el gobierno promueve el ahorro, la curva 𝑠𝐴 se desplazará hacia arriba. </a:t>
            </a:r>
          </a:p>
          <a:p>
            <a:r>
              <a:rPr lang="es-ES_tradnl" sz="1900" dirty="0"/>
              <a:t>Si a través de su política de ciencia y tecnología eleva el gasto en I&amp;D, puede provocar el aumento de A desplazando también la curva de ahorro hacia arriba: curva (𝑠𝐴)’.</a:t>
            </a:r>
          </a:p>
          <a:p>
            <a:r>
              <a:rPr lang="es-ES_tradnl" sz="1900" dirty="0"/>
              <a:t>Si con políticas demográficas reduce el crecimiento </a:t>
            </a:r>
            <a:r>
              <a:rPr lang="es-ES_tradnl" sz="1900" dirty="0" smtClean="0"/>
              <a:t>poblacional, </a:t>
            </a:r>
            <a:r>
              <a:rPr lang="es-ES_tradnl" sz="1900" dirty="0"/>
              <a:t>provocarán mayor crecimiento al desplazar la curva de depreciación hacia abajo: curva 𝛿 ′+ 𝑛 </a:t>
            </a:r>
            <a:r>
              <a:rPr lang="es-ES_tradnl" sz="1900" dirty="0" smtClean="0"/>
              <a:t>′.</a:t>
            </a:r>
            <a:endParaRPr lang="es-ES_tradnl" sz="1900" dirty="0"/>
          </a:p>
        </p:txBody>
      </p:sp>
      <p:sp>
        <p:nvSpPr>
          <p:cNvPr id="2055" name="Rectangle 2054">
            <a:extLst>
              <a:ext uri="{FF2B5EF4-FFF2-40B4-BE49-F238E27FC236}">
                <a16:creationId xmlns:a16="http://schemas.microsoft.com/office/drawing/2014/main" id="{5E39A796-BE83-48B1-B33F-35C4A32AAB5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9212749D-3492-F19C-C429-F4BDFB67EF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tretch/>
        </p:blipFill>
        <p:spPr bwMode="auto">
          <a:xfrm>
            <a:off x="5405862" y="1546336"/>
            <a:ext cx="6019331" cy="3762081"/>
          </a:xfrm>
          <a:prstGeom prst="rect">
            <a:avLst/>
          </a:prstGeom>
          <a:noFill/>
          <a:effectLst/>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45813791-C647-63AD-D45A-1774B2A6B02C}"/>
              </a:ext>
            </a:extLst>
          </p:cNvPr>
          <p:cNvSpPr txBox="1"/>
          <p:nvPr/>
        </p:nvSpPr>
        <p:spPr>
          <a:xfrm>
            <a:off x="5764622" y="5308417"/>
            <a:ext cx="4656636" cy="276999"/>
          </a:xfrm>
          <a:prstGeom prst="rect">
            <a:avLst/>
          </a:prstGeom>
          <a:noFill/>
        </p:spPr>
        <p:txBody>
          <a:bodyPr wrap="square">
            <a:spAutoFit/>
          </a:bodyPr>
          <a:lstStyle/>
          <a:p>
            <a:r>
              <a:rPr lang="es-ES_tradnl" sz="1200" dirty="0"/>
              <a:t>Figura 3.2: Crecimiento del PIB per cápita con incremento en el ahorro</a:t>
            </a:r>
          </a:p>
        </p:txBody>
      </p:sp>
    </p:spTree>
    <p:extLst>
      <p:ext uri="{BB962C8B-B14F-4D97-AF65-F5344CB8AC3E}">
        <p14:creationId xmlns:p14="http://schemas.microsoft.com/office/powerpoint/2010/main" val="11296374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5DD932-3813-432A-1A84-D2570148E05B}"/>
              </a:ext>
            </a:extLst>
          </p:cNvPr>
          <p:cNvSpPr>
            <a:spLocks noGrp="1"/>
          </p:cNvSpPr>
          <p:nvPr>
            <p:ph type="title"/>
          </p:nvPr>
        </p:nvSpPr>
        <p:spPr/>
        <p:txBody>
          <a:bodyPr/>
          <a:lstStyle/>
          <a:p>
            <a:r>
              <a:rPr lang="es-ES_tradnl" dirty="0"/>
              <a:t>Crecimiento de largo plazo</a:t>
            </a:r>
          </a:p>
        </p:txBody>
      </p:sp>
      <p:sp>
        <p:nvSpPr>
          <p:cNvPr id="3" name="Marcador de contenido 2">
            <a:extLst>
              <a:ext uri="{FF2B5EF4-FFF2-40B4-BE49-F238E27FC236}">
                <a16:creationId xmlns:a16="http://schemas.microsoft.com/office/drawing/2014/main" id="{1B2A9761-27B1-CD6F-95C6-7CD7AD79B406}"/>
              </a:ext>
            </a:extLst>
          </p:cNvPr>
          <p:cNvSpPr>
            <a:spLocks noGrp="1"/>
          </p:cNvSpPr>
          <p:nvPr>
            <p:ph idx="1"/>
          </p:nvPr>
        </p:nvSpPr>
        <p:spPr/>
        <p:txBody>
          <a:bodyPr>
            <a:normAutofit lnSpcReduction="10000"/>
          </a:bodyPr>
          <a:lstStyle/>
          <a:p>
            <a:r>
              <a:rPr lang="es-ES_tradnl" dirty="0"/>
              <a:t>Los países o las regiones con mayor tasa de crecimiento son los que tienen mayores tasas de ahorro. En el largo plazo, la economía puede seguir creciendo indefinidamente, ya que los rendimientos del capital no disminuyen; por lo cual, no hay una transición hacia el estado estacionario, como si ocurría en el modelo de Solow-</a:t>
            </a:r>
            <a:r>
              <a:rPr lang="es-ES_tradnl" dirty="0" err="1"/>
              <a:t>Swan</a:t>
            </a:r>
            <a:r>
              <a:rPr lang="es-ES_tradnl" dirty="0"/>
              <a:t>. </a:t>
            </a:r>
          </a:p>
          <a:p>
            <a:r>
              <a:rPr lang="es-ES_tradnl" dirty="0"/>
              <a:t>En este modelo, cualquier fenómeno temporal que implique la destrucción de capital se vuelve </a:t>
            </a:r>
            <a:r>
              <a:rPr lang="es-ES_tradnl" dirty="0" smtClean="0"/>
              <a:t>permanente. Por </a:t>
            </a:r>
            <a:r>
              <a:rPr lang="es-ES_tradnl" dirty="0"/>
              <a:t>ejemplo, un desastre como un terremoto, una inundación o una pandemia, que destruyen una gran cantidad de infraestructura física y causan la pérdida de vidas humanas, reducirán la tasa de crecimiento y esa reducción será permanente.</a:t>
            </a:r>
          </a:p>
        </p:txBody>
      </p:sp>
    </p:spTree>
    <p:extLst>
      <p:ext uri="{BB962C8B-B14F-4D97-AF65-F5344CB8AC3E}">
        <p14:creationId xmlns:p14="http://schemas.microsoft.com/office/powerpoint/2010/main" val="2502166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854078-CA23-9BCB-2F41-F662D8D7AD44}"/>
              </a:ext>
            </a:extLst>
          </p:cNvPr>
          <p:cNvSpPr>
            <a:spLocks noGrp="1"/>
          </p:cNvSpPr>
          <p:nvPr>
            <p:ph type="title"/>
          </p:nvPr>
        </p:nvSpPr>
        <p:spPr/>
        <p:txBody>
          <a:bodyPr/>
          <a:lstStyle/>
          <a:p>
            <a:r>
              <a:rPr lang="es-ES_tradnl" dirty="0"/>
              <a:t>Algunas críticas al modelo</a:t>
            </a:r>
          </a:p>
        </p:txBody>
      </p:sp>
      <p:sp>
        <p:nvSpPr>
          <p:cNvPr id="3" name="Marcador de contenido 2">
            <a:extLst>
              <a:ext uri="{FF2B5EF4-FFF2-40B4-BE49-F238E27FC236}">
                <a16:creationId xmlns:a16="http://schemas.microsoft.com/office/drawing/2014/main" id="{AF2E60AB-8DD9-BBCE-DC92-9E5E51DE5E51}"/>
              </a:ext>
            </a:extLst>
          </p:cNvPr>
          <p:cNvSpPr>
            <a:spLocks noGrp="1"/>
          </p:cNvSpPr>
          <p:nvPr>
            <p:ph idx="1"/>
          </p:nvPr>
        </p:nvSpPr>
        <p:spPr/>
        <p:txBody>
          <a:bodyPr>
            <a:normAutofit/>
          </a:bodyPr>
          <a:lstStyle/>
          <a:p>
            <a:r>
              <a:rPr lang="es-ES_tradnl" dirty="0"/>
              <a:t>Una de las críticas más fuertes proviene del propio Solow (1994</a:t>
            </a:r>
            <a:r>
              <a:rPr lang="es-ES_tradnl"/>
              <a:t>), </a:t>
            </a:r>
            <a:r>
              <a:rPr lang="es-ES_tradnl" smtClean="0"/>
              <a:t>considera </a:t>
            </a:r>
            <a:r>
              <a:rPr lang="es-ES_tradnl" dirty="0"/>
              <a:t>inaceptable el supuesto de rendimientos marginales constantes del capital. Sostiene que es un supuesto muy restrictivo sin ninguna tolerancia a desviación alguna.</a:t>
            </a:r>
          </a:p>
          <a:p>
            <a:r>
              <a:rPr lang="es-ES_tradnl" dirty="0"/>
              <a:t>Desde un punto de vista empírico, la idea del modelo AK de que los choques sobre el capital producidos por los desastres tienen efectos permanentes en el crecimiento, no resulta consistente con la realidad. Los estudios sobre el tema han mostrado que los desastres tienen un efecto temporal en la economía.</a:t>
            </a:r>
          </a:p>
        </p:txBody>
      </p:sp>
    </p:spTree>
    <p:extLst>
      <p:ext uri="{BB962C8B-B14F-4D97-AF65-F5344CB8AC3E}">
        <p14:creationId xmlns:p14="http://schemas.microsoft.com/office/powerpoint/2010/main" val="66200122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630</Words>
  <Application>Microsoft Office PowerPoint</Application>
  <PresentationFormat>Panorámica</PresentationFormat>
  <Paragraphs>35</Paragraphs>
  <Slides>8</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8</vt:i4>
      </vt:variant>
    </vt:vector>
  </HeadingPairs>
  <TitlesOfParts>
    <vt:vector size="12" baseType="lpstr">
      <vt:lpstr>Arial</vt:lpstr>
      <vt:lpstr>Calibri</vt:lpstr>
      <vt:lpstr>Calibri Light</vt:lpstr>
      <vt:lpstr>Tema de Office</vt:lpstr>
      <vt:lpstr>Capítulo 3. Modelo AK</vt:lpstr>
      <vt:lpstr>El modelo AK</vt:lpstr>
      <vt:lpstr>Función de producción</vt:lpstr>
      <vt:lpstr>Modelo AK</vt:lpstr>
      <vt:lpstr>La ecuación fundamental</vt:lpstr>
      <vt:lpstr>Política económica y crecimiento</vt:lpstr>
      <vt:lpstr>Crecimiento de largo plazo</vt:lpstr>
      <vt:lpstr>Algunas críticas al modelo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3. Modelo AK</dc:title>
  <dc:creator>LUIS QUINTANA ROMERO</dc:creator>
  <cp:lastModifiedBy>Revisor</cp:lastModifiedBy>
  <cp:revision>5</cp:revision>
  <dcterms:created xsi:type="dcterms:W3CDTF">2023-01-21T03:04:44Z</dcterms:created>
  <dcterms:modified xsi:type="dcterms:W3CDTF">2023-04-12T16:50:26Z</dcterms:modified>
</cp:coreProperties>
</file>